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10.png" ContentType="image/png"/>
  <Override PartName="/ppt/media/image7.png" ContentType="image/png"/>
  <Override PartName="/ppt/media/image11.png" ContentType="image/png"/>
  <Override PartName="/ppt/media/image8.png" ContentType="image/png"/>
  <Override PartName="/ppt/media/image12.png" ContentType="image/png"/>
  <Override PartName="/ppt/media/image9.png" ContentType="image/png"/>
  <Override PartName="/ppt/media/image13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9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</p:sldMasterIdLst>
  <p:notesMasterIdLst>
    <p:notesMasterId r:id="rId12"/>
  </p:notes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notesMaster" Target="notesMasters/notesMaster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1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solidFill>
                  <a:schemeClr val="dk1"/>
                </a:solidFill>
                <a:latin typeface="Calibri Light"/>
              </a:rPr>
              <a:t>Click to move the slide</a:t>
            </a: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444CF61A-6393-42D5-83BE-115967986F6D}" type="slidenum"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ACD1176-3195-46DA-BB52-C153A706E5FB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C1FBA3D-A55B-4C07-A8A6-BF5F0B075CF3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D3E6E67-541D-40BE-A631-323F36A01C1C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0C405F1-8F5F-419C-97DC-0D19C2AA9791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E32E8D9-1F9B-48EE-B19D-AA4B58AC21C4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B2F97EA-F6A7-4D48-8210-16EE56ED0A24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0F0ACE7-336C-4443-8839-394738CE6B02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9D590F1-AD57-49FA-8DF7-58946EA8BF9C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DEEADE0-2154-4836-AC2A-55B525E84A42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4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af5e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af5e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af5e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af5e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af5e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af5e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af5e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3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af5e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3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af5e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52" name="Text 0"/>
          <p:cNvSpPr/>
          <p:nvPr/>
        </p:nvSpPr>
        <p:spPr>
          <a:xfrm>
            <a:off x="837720" y="3065760"/>
            <a:ext cx="7271280" cy="70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499"/>
              </a:lnSpc>
              <a:tabLst>
                <a:tab algn="l" pos="0"/>
              </a:tabLst>
            </a:pPr>
            <a:r>
              <a:rPr b="0" lang="en-US" sz="4400" spc="-1" strike="noStrike">
                <a:solidFill>
                  <a:srgbClr val="051d3a"/>
                </a:solidFill>
                <a:latin typeface="Funnel Display"/>
                <a:ea typeface="Funnel Display"/>
              </a:rPr>
              <a:t>Database Recovery System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Text 1"/>
          <p:cNvSpPr/>
          <p:nvPr/>
        </p:nvSpPr>
        <p:spPr>
          <a:xfrm>
            <a:off x="837720" y="4128480"/>
            <a:ext cx="746820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1" lang="en-US" sz="1850" spc="-1" strike="noStrike">
                <a:solidFill>
                  <a:srgbClr val="2b3541"/>
                </a:solidFill>
                <a:latin typeface="Funnel Sans"/>
                <a:ea typeface="Funnel Sans"/>
              </a:rPr>
              <a:t>Name:</a:t>
            </a:r>
            <a:r>
              <a:rPr b="0" lang="en-US" sz="1850" spc="-1" strike="noStrike">
                <a:solidFill>
                  <a:srgbClr val="2b3541"/>
                </a:solidFill>
                <a:latin typeface="Funnel Sans"/>
                <a:ea typeface="Funnel Sans"/>
              </a:rPr>
              <a:t> Shanmugavel R</a:t>
            </a:r>
            <a:endParaRPr b="0" lang="en-IN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Text 2"/>
          <p:cNvSpPr/>
          <p:nvPr/>
        </p:nvSpPr>
        <p:spPr>
          <a:xfrm>
            <a:off x="837720" y="4780800"/>
            <a:ext cx="746820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1" lang="en-US" sz="1850" spc="-1" strike="noStrike">
                <a:solidFill>
                  <a:srgbClr val="2b3541"/>
                </a:solidFill>
                <a:latin typeface="Funnel Sans"/>
                <a:ea typeface="Funnel Sans"/>
              </a:rPr>
              <a:t>Register No:</a:t>
            </a:r>
            <a:r>
              <a:rPr b="0" lang="en-US" sz="1850" spc="-1" strike="noStrike">
                <a:solidFill>
                  <a:srgbClr val="2b3541"/>
                </a:solidFill>
                <a:latin typeface="Funnel Sans"/>
                <a:ea typeface="Funnel Sans"/>
              </a:rPr>
              <a:t> 23CS110</a:t>
            </a:r>
            <a:endParaRPr b="0" lang="en-IN" sz="18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56" name="Text 0"/>
          <p:cNvSpPr/>
          <p:nvPr/>
        </p:nvSpPr>
        <p:spPr>
          <a:xfrm>
            <a:off x="837720" y="1769040"/>
            <a:ext cx="7468200" cy="211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499"/>
              </a:lnSpc>
              <a:tabLst>
                <a:tab algn="l" pos="0"/>
              </a:tabLst>
            </a:pPr>
            <a:r>
              <a:rPr b="0" lang="en-US" sz="4400" spc="-1" strike="noStrike">
                <a:solidFill>
                  <a:srgbClr val="051d3a"/>
                </a:solidFill>
                <a:latin typeface="Funnel Display"/>
                <a:ea typeface="Funnel Display"/>
              </a:rPr>
              <a:t>Database Recovery Systems: Ensuring Data Integrity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Text 1"/>
          <p:cNvSpPr/>
          <p:nvPr/>
        </p:nvSpPr>
        <p:spPr>
          <a:xfrm>
            <a:off x="837720" y="4240080"/>
            <a:ext cx="7468200" cy="153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2b3541"/>
                </a:solidFill>
                <a:latin typeface="Funnel Sans"/>
                <a:ea typeface="Funnel Sans"/>
              </a:rPr>
              <a:t>A robust recovery system is critical for database management. It prevents data loss and ensures consistency after failures. This system supports transaction processing and maintains ACID properties vital for reliable operations.</a:t>
            </a:r>
            <a:endParaRPr b="0" lang="en-IN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Shape 2"/>
          <p:cNvSpPr/>
          <p:nvPr/>
        </p:nvSpPr>
        <p:spPr>
          <a:xfrm>
            <a:off x="837720" y="6059160"/>
            <a:ext cx="382680" cy="382680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9" name="Image 1" descr="preencoded.png"/>
          <p:cNvPicPr/>
          <p:nvPr/>
        </p:nvPicPr>
        <p:blipFill>
          <a:blip r:embed="rId2"/>
          <a:stretch/>
        </p:blipFill>
        <p:spPr>
          <a:xfrm>
            <a:off x="845280" y="6067080"/>
            <a:ext cx="367200" cy="367200"/>
          </a:xfrm>
          <a:prstGeom prst="rect">
            <a:avLst/>
          </a:prstGeom>
          <a:ln w="0">
            <a:noFill/>
          </a:ln>
        </p:spPr>
      </p:pic>
      <p:sp>
        <p:nvSpPr>
          <p:cNvPr id="60" name="Text 3"/>
          <p:cNvSpPr/>
          <p:nvPr/>
        </p:nvSpPr>
        <p:spPr>
          <a:xfrm>
            <a:off x="1340280" y="6041520"/>
            <a:ext cx="118512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251"/>
              </a:lnSpc>
              <a:tabLst>
                <a:tab algn="l" pos="0"/>
              </a:tabLst>
            </a:pPr>
            <a:r>
              <a:rPr b="1" lang="en-US" sz="2350" spc="-1" strike="noStrike">
                <a:solidFill>
                  <a:srgbClr val="2b3541"/>
                </a:solidFill>
                <a:latin typeface="Funnel Sans Bold"/>
                <a:ea typeface="Funnel Sans Bold"/>
              </a:rPr>
              <a:t>by Vimal</a:t>
            </a:r>
            <a:endParaRPr b="0" lang="en-IN" sz="2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"/>
          <p:cNvSpPr/>
          <p:nvPr/>
        </p:nvSpPr>
        <p:spPr>
          <a:xfrm>
            <a:off x="837720" y="6059160"/>
            <a:ext cx="2042280" cy="60084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63" name="Text 0"/>
          <p:cNvSpPr/>
          <p:nvPr/>
        </p:nvSpPr>
        <p:spPr>
          <a:xfrm>
            <a:off x="6310440" y="649440"/>
            <a:ext cx="7495560" cy="13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451"/>
              </a:lnSpc>
              <a:tabLst>
                <a:tab algn="l" pos="0"/>
              </a:tabLst>
            </a:pPr>
            <a:r>
              <a:rPr b="0" lang="en-US" sz="4350" spc="-1" strike="noStrike">
                <a:solidFill>
                  <a:srgbClr val="051d3a"/>
                </a:solidFill>
                <a:latin typeface="Funnel Display"/>
                <a:ea typeface="Funnel Display"/>
              </a:rPr>
              <a:t>Understanding Database Failures</a:t>
            </a:r>
            <a:endParaRPr b="0" lang="en-IN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Shape 1"/>
          <p:cNvSpPr/>
          <p:nvPr/>
        </p:nvSpPr>
        <p:spPr>
          <a:xfrm>
            <a:off x="6310440" y="2387520"/>
            <a:ext cx="529200" cy="529200"/>
          </a:xfrm>
          <a:prstGeom prst="roundRect">
            <a:avLst>
              <a:gd name="adj" fmla="val 18669"/>
            </a:avLst>
          </a:prstGeom>
          <a:solidFill>
            <a:srgbClr val="faf5eb"/>
          </a:solidFill>
          <a:ln w="7620">
            <a:solidFill>
              <a:srgbClr val="d5cdb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Text 2"/>
          <p:cNvSpPr/>
          <p:nvPr/>
        </p:nvSpPr>
        <p:spPr>
          <a:xfrm>
            <a:off x="7075440" y="2468160"/>
            <a:ext cx="27694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2150" spc="-1" strike="noStrike">
                <a:solidFill>
                  <a:srgbClr val="2b3541"/>
                </a:solidFill>
                <a:latin typeface="Funnel Display"/>
                <a:ea typeface="Funnel Display"/>
              </a:rPr>
              <a:t>Transaction Failures</a:t>
            </a:r>
            <a:endParaRPr b="0" lang="en-IN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Text 3"/>
          <p:cNvSpPr/>
          <p:nvPr/>
        </p:nvSpPr>
        <p:spPr>
          <a:xfrm>
            <a:off x="7075440" y="2955600"/>
            <a:ext cx="6730560" cy="37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51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2b3541"/>
                </a:solidFill>
                <a:latin typeface="Funnel Sans"/>
                <a:ea typeface="Funnel Sans"/>
              </a:rPr>
              <a:t>Logical errors and system mishaps interrupt operations.</a:t>
            </a:r>
            <a:endParaRPr b="0" lang="en-IN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Shape 4"/>
          <p:cNvSpPr/>
          <p:nvPr/>
        </p:nvSpPr>
        <p:spPr>
          <a:xfrm>
            <a:off x="6310440" y="3803400"/>
            <a:ext cx="529200" cy="529200"/>
          </a:xfrm>
          <a:prstGeom prst="roundRect">
            <a:avLst>
              <a:gd name="adj" fmla="val 18669"/>
            </a:avLst>
          </a:prstGeom>
          <a:solidFill>
            <a:srgbClr val="faf5eb"/>
          </a:solidFill>
          <a:ln w="7620">
            <a:solidFill>
              <a:srgbClr val="d5cdb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Text 5"/>
          <p:cNvSpPr/>
          <p:nvPr/>
        </p:nvSpPr>
        <p:spPr>
          <a:xfrm>
            <a:off x="7075440" y="3884040"/>
            <a:ext cx="27694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2150" spc="-1" strike="noStrike">
                <a:solidFill>
                  <a:srgbClr val="2b3541"/>
                </a:solidFill>
                <a:latin typeface="Funnel Display"/>
                <a:ea typeface="Funnel Display"/>
              </a:rPr>
              <a:t>System Crashes</a:t>
            </a:r>
            <a:endParaRPr b="0" lang="en-IN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Text 6"/>
          <p:cNvSpPr/>
          <p:nvPr/>
        </p:nvSpPr>
        <p:spPr>
          <a:xfrm>
            <a:off x="7075440" y="4371480"/>
            <a:ext cx="6730560" cy="37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51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2b3541"/>
                </a:solidFill>
                <a:latin typeface="Funnel Sans"/>
                <a:ea typeface="Funnel Sans"/>
              </a:rPr>
              <a:t>Hardware or OS errors cause abrupt halts.</a:t>
            </a:r>
            <a:endParaRPr b="0" lang="en-IN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Shape 7"/>
          <p:cNvSpPr/>
          <p:nvPr/>
        </p:nvSpPr>
        <p:spPr>
          <a:xfrm>
            <a:off x="6310440" y="5219280"/>
            <a:ext cx="529200" cy="529200"/>
          </a:xfrm>
          <a:prstGeom prst="roundRect">
            <a:avLst>
              <a:gd name="adj" fmla="val 18669"/>
            </a:avLst>
          </a:prstGeom>
          <a:solidFill>
            <a:srgbClr val="faf5eb"/>
          </a:solidFill>
          <a:ln w="7620">
            <a:solidFill>
              <a:srgbClr val="d5cdb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Text 8"/>
          <p:cNvSpPr/>
          <p:nvPr/>
        </p:nvSpPr>
        <p:spPr>
          <a:xfrm>
            <a:off x="7075440" y="5299920"/>
            <a:ext cx="27694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2150" spc="-1" strike="noStrike">
                <a:solidFill>
                  <a:srgbClr val="2b3541"/>
                </a:solidFill>
                <a:latin typeface="Funnel Display"/>
                <a:ea typeface="Funnel Display"/>
              </a:rPr>
              <a:t>Media Failures</a:t>
            </a:r>
            <a:endParaRPr b="0" lang="en-IN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Text 9"/>
          <p:cNvSpPr/>
          <p:nvPr/>
        </p:nvSpPr>
        <p:spPr>
          <a:xfrm>
            <a:off x="7075440" y="5787360"/>
            <a:ext cx="6730560" cy="37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51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2b3541"/>
                </a:solidFill>
                <a:latin typeface="Funnel Sans"/>
                <a:ea typeface="Funnel Sans"/>
              </a:rPr>
              <a:t>Disk failures and data corruption compromise storage.</a:t>
            </a:r>
            <a:endParaRPr b="0" lang="en-IN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Shape 10"/>
          <p:cNvSpPr/>
          <p:nvPr/>
        </p:nvSpPr>
        <p:spPr>
          <a:xfrm>
            <a:off x="6310440" y="6635160"/>
            <a:ext cx="529200" cy="529200"/>
          </a:xfrm>
          <a:prstGeom prst="roundRect">
            <a:avLst>
              <a:gd name="adj" fmla="val 18669"/>
            </a:avLst>
          </a:prstGeom>
          <a:solidFill>
            <a:srgbClr val="faf5eb"/>
          </a:solidFill>
          <a:ln w="7620">
            <a:solidFill>
              <a:srgbClr val="d5cdb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Text 11"/>
          <p:cNvSpPr/>
          <p:nvPr/>
        </p:nvSpPr>
        <p:spPr>
          <a:xfrm>
            <a:off x="7075440" y="6715800"/>
            <a:ext cx="27694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2150" spc="-1" strike="noStrike">
                <a:solidFill>
                  <a:srgbClr val="2b3541"/>
                </a:solidFill>
                <a:latin typeface="Funnel Display"/>
                <a:ea typeface="Funnel Display"/>
              </a:rPr>
              <a:t>Examples</a:t>
            </a:r>
            <a:endParaRPr b="0" lang="en-IN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Text 12"/>
          <p:cNvSpPr/>
          <p:nvPr/>
        </p:nvSpPr>
        <p:spPr>
          <a:xfrm>
            <a:off x="7075440" y="7203240"/>
            <a:ext cx="6730560" cy="37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51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2b3541"/>
                </a:solidFill>
                <a:latin typeface="Funnel Sans"/>
                <a:ea typeface="Funnel Sans"/>
              </a:rPr>
              <a:t>Power outages during writes, disk head crashes.</a:t>
            </a:r>
            <a:endParaRPr b="0" lang="en-IN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12480120" y="7592760"/>
            <a:ext cx="2042280" cy="60084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 0"/>
          <p:cNvSpPr/>
          <p:nvPr/>
        </p:nvSpPr>
        <p:spPr>
          <a:xfrm>
            <a:off x="837720" y="1983600"/>
            <a:ext cx="6894720" cy="70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499"/>
              </a:lnSpc>
              <a:tabLst>
                <a:tab algn="l" pos="0"/>
              </a:tabLst>
            </a:pPr>
            <a:r>
              <a:rPr b="0" lang="en-US" sz="4400" spc="-1" strike="noStrike">
                <a:solidFill>
                  <a:srgbClr val="051d3a"/>
                </a:solidFill>
                <a:latin typeface="Funnel Display"/>
                <a:ea typeface="Funnel Display"/>
              </a:rPr>
              <a:t>Key Concepts in Recovery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Text 1"/>
          <p:cNvSpPr/>
          <p:nvPr/>
        </p:nvSpPr>
        <p:spPr>
          <a:xfrm>
            <a:off x="837720" y="3286080"/>
            <a:ext cx="280044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051d3a"/>
                </a:solidFill>
                <a:latin typeface="Funnel Display"/>
                <a:ea typeface="Funnel Display"/>
              </a:rPr>
              <a:t>Transaction Logs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Text 2"/>
          <p:cNvSpPr/>
          <p:nvPr/>
        </p:nvSpPr>
        <p:spPr>
          <a:xfrm>
            <a:off x="837720" y="3877200"/>
            <a:ext cx="2800440" cy="76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2b3541"/>
                </a:solidFill>
                <a:latin typeface="Funnel Sans"/>
                <a:ea typeface="Funnel Sans"/>
              </a:rPr>
              <a:t>Capture all transaction activities for recovery.</a:t>
            </a:r>
            <a:endParaRPr b="0" lang="en-IN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Text 3"/>
          <p:cNvSpPr/>
          <p:nvPr/>
        </p:nvSpPr>
        <p:spPr>
          <a:xfrm>
            <a:off x="4230000" y="3286080"/>
            <a:ext cx="280044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051d3a"/>
                </a:solidFill>
                <a:latin typeface="Funnel Display"/>
                <a:ea typeface="Funnel Display"/>
              </a:rPr>
              <a:t>Checkpoints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Text 4"/>
          <p:cNvSpPr/>
          <p:nvPr/>
        </p:nvSpPr>
        <p:spPr>
          <a:xfrm>
            <a:off x="4230000" y="3877200"/>
            <a:ext cx="2800440" cy="114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2b3541"/>
                </a:solidFill>
                <a:latin typeface="Funnel Sans"/>
                <a:ea typeface="Funnel Sans"/>
              </a:rPr>
              <a:t>Consistent database state snapshots at specific times.</a:t>
            </a:r>
            <a:endParaRPr b="0" lang="en-IN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Text 5"/>
          <p:cNvSpPr/>
          <p:nvPr/>
        </p:nvSpPr>
        <p:spPr>
          <a:xfrm>
            <a:off x="7622280" y="3286080"/>
            <a:ext cx="2800440" cy="70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051d3a"/>
                </a:solidFill>
                <a:latin typeface="Funnel Display"/>
                <a:ea typeface="Funnel Display"/>
              </a:rPr>
              <a:t>Write-Ahead Logging (WAL)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Text 6"/>
          <p:cNvSpPr/>
          <p:nvPr/>
        </p:nvSpPr>
        <p:spPr>
          <a:xfrm>
            <a:off x="7622280" y="4229280"/>
            <a:ext cx="2800440" cy="114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2b3541"/>
                </a:solidFill>
                <a:latin typeface="Funnel Sans"/>
                <a:ea typeface="Funnel Sans"/>
              </a:rPr>
              <a:t>Log updates prior to database changes for safety.</a:t>
            </a:r>
            <a:endParaRPr b="0" lang="en-IN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Text 7"/>
          <p:cNvSpPr/>
          <p:nvPr/>
        </p:nvSpPr>
        <p:spPr>
          <a:xfrm>
            <a:off x="11014560" y="3286080"/>
            <a:ext cx="280044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051d3a"/>
                </a:solidFill>
                <a:latin typeface="Funnel Display"/>
                <a:ea typeface="Funnel Display"/>
              </a:rPr>
              <a:t>Shadow Paging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Text 8"/>
          <p:cNvSpPr/>
          <p:nvPr/>
        </p:nvSpPr>
        <p:spPr>
          <a:xfrm>
            <a:off x="11014560" y="3877200"/>
            <a:ext cx="2800440" cy="114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2b3541"/>
                </a:solidFill>
                <a:latin typeface="Funnel Sans"/>
                <a:ea typeface="Funnel Sans"/>
              </a:rPr>
              <a:t>Maintain shadow copies of pages during transactions.</a:t>
            </a:r>
            <a:endParaRPr b="0" lang="en-IN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Text 9"/>
          <p:cNvSpPr/>
          <p:nvPr/>
        </p:nvSpPr>
        <p:spPr>
          <a:xfrm>
            <a:off x="837720" y="5862960"/>
            <a:ext cx="1295460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2b3541"/>
                </a:solidFill>
                <a:latin typeface="Funnel Sans"/>
                <a:ea typeface="Funnel Sans"/>
              </a:rPr>
              <a:t>Examples include MySQL's binary log and PostgreSQL WAL implementations.</a:t>
            </a:r>
            <a:endParaRPr b="0" lang="en-IN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"/>
          <p:cNvSpPr/>
          <p:nvPr/>
        </p:nvSpPr>
        <p:spPr>
          <a:xfrm>
            <a:off x="12480120" y="7592760"/>
            <a:ext cx="2042280" cy="60084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89" name="Text 0"/>
          <p:cNvSpPr/>
          <p:nvPr/>
        </p:nvSpPr>
        <p:spPr>
          <a:xfrm>
            <a:off x="837720" y="1045440"/>
            <a:ext cx="7468200" cy="140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499"/>
              </a:lnSpc>
              <a:tabLst>
                <a:tab algn="l" pos="0"/>
              </a:tabLst>
            </a:pPr>
            <a:r>
              <a:rPr b="0" lang="en-US" sz="4400" spc="-1" strike="noStrike">
                <a:solidFill>
                  <a:srgbClr val="051d3a"/>
                </a:solidFill>
                <a:latin typeface="Funnel Display"/>
                <a:ea typeface="Funnel Display"/>
              </a:rPr>
              <a:t>Recovery Techniques: Deferred Update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Shape 1"/>
          <p:cNvSpPr/>
          <p:nvPr/>
        </p:nvSpPr>
        <p:spPr>
          <a:xfrm>
            <a:off x="837720" y="2812680"/>
            <a:ext cx="3614400" cy="2107080"/>
          </a:xfrm>
          <a:prstGeom prst="roundRect">
            <a:avLst>
              <a:gd name="adj" fmla="val 4771"/>
            </a:avLst>
          </a:prstGeom>
          <a:solidFill>
            <a:srgbClr val="faf5eb"/>
          </a:solidFill>
          <a:ln w="7620">
            <a:solidFill>
              <a:srgbClr val="d5cdb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Text 2"/>
          <p:cNvSpPr/>
          <p:nvPr/>
        </p:nvSpPr>
        <p:spPr>
          <a:xfrm>
            <a:off x="1084680" y="3059640"/>
            <a:ext cx="3120480" cy="70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2b3541"/>
                </a:solidFill>
                <a:latin typeface="Funnel Display"/>
                <a:ea typeface="Funnel Display"/>
              </a:rPr>
              <a:t>Delayed Database Writes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Text 3"/>
          <p:cNvSpPr/>
          <p:nvPr/>
        </p:nvSpPr>
        <p:spPr>
          <a:xfrm>
            <a:off x="1084680" y="3907080"/>
            <a:ext cx="3120480" cy="76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2b3541"/>
                </a:solidFill>
                <a:latin typeface="Funnel Sans"/>
                <a:ea typeface="Funnel Sans"/>
              </a:rPr>
              <a:t>Updates only applied when transactions commit.</a:t>
            </a:r>
            <a:endParaRPr b="0" lang="en-IN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Shape 4"/>
          <p:cNvSpPr/>
          <p:nvPr/>
        </p:nvSpPr>
        <p:spPr>
          <a:xfrm>
            <a:off x="4691520" y="2812680"/>
            <a:ext cx="3614400" cy="2107080"/>
          </a:xfrm>
          <a:prstGeom prst="roundRect">
            <a:avLst>
              <a:gd name="adj" fmla="val 4771"/>
            </a:avLst>
          </a:prstGeom>
          <a:solidFill>
            <a:srgbClr val="faf5eb"/>
          </a:solidFill>
          <a:ln w="7620">
            <a:solidFill>
              <a:srgbClr val="d5cdb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Text 5"/>
          <p:cNvSpPr/>
          <p:nvPr/>
        </p:nvSpPr>
        <p:spPr>
          <a:xfrm>
            <a:off x="4938480" y="305964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2b3541"/>
                </a:solidFill>
                <a:latin typeface="Funnel Display"/>
                <a:ea typeface="Funnel Display"/>
              </a:rPr>
              <a:t>Simplicity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Text 6"/>
          <p:cNvSpPr/>
          <p:nvPr/>
        </p:nvSpPr>
        <p:spPr>
          <a:xfrm>
            <a:off x="4938480" y="3555000"/>
            <a:ext cx="3120480" cy="76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2b3541"/>
                </a:solidFill>
                <a:latin typeface="Funnel Sans"/>
                <a:ea typeface="Funnel Sans"/>
              </a:rPr>
              <a:t>Easier to implement but may require redo operations.</a:t>
            </a:r>
            <a:endParaRPr b="0" lang="en-IN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Shape 7"/>
          <p:cNvSpPr/>
          <p:nvPr/>
        </p:nvSpPr>
        <p:spPr>
          <a:xfrm>
            <a:off x="837720" y="5159160"/>
            <a:ext cx="7468200" cy="1371960"/>
          </a:xfrm>
          <a:prstGeom prst="roundRect">
            <a:avLst>
              <a:gd name="adj" fmla="val 7326"/>
            </a:avLst>
          </a:prstGeom>
          <a:solidFill>
            <a:srgbClr val="faf5eb"/>
          </a:solidFill>
          <a:ln w="7620">
            <a:solidFill>
              <a:srgbClr val="d5cdb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Text 8"/>
          <p:cNvSpPr/>
          <p:nvPr/>
        </p:nvSpPr>
        <p:spPr>
          <a:xfrm>
            <a:off x="1084680" y="540612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2b3541"/>
                </a:solidFill>
                <a:latin typeface="Funnel Display"/>
                <a:ea typeface="Funnel Display"/>
              </a:rPr>
              <a:t>Efficiency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Text 9"/>
          <p:cNvSpPr/>
          <p:nvPr/>
        </p:nvSpPr>
        <p:spPr>
          <a:xfrm>
            <a:off x="1084680" y="5901840"/>
            <a:ext cx="697428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2b3541"/>
                </a:solidFill>
                <a:latin typeface="Funnel Sans"/>
                <a:ea typeface="Funnel Sans"/>
              </a:rPr>
              <a:t>Reduces writes during transaction execution.</a:t>
            </a:r>
            <a:endParaRPr b="0" lang="en-IN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Text 10"/>
          <p:cNvSpPr/>
          <p:nvPr/>
        </p:nvSpPr>
        <p:spPr>
          <a:xfrm>
            <a:off x="837720" y="6801120"/>
            <a:ext cx="746820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2b3541"/>
                </a:solidFill>
                <a:latin typeface="Funnel Sans"/>
                <a:ea typeface="Funnel Sans"/>
              </a:rPr>
              <a:t>Oracle sometimes uses deferred writes to optimize performance.</a:t>
            </a:r>
            <a:endParaRPr b="0" lang="en-IN" sz="18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991960"/>
          </a:xfrm>
          <a:prstGeom prst="rect">
            <a:avLst/>
          </a:prstGeom>
          <a:ln w="0">
            <a:noFill/>
          </a:ln>
        </p:spPr>
      </p:pic>
      <p:sp>
        <p:nvSpPr>
          <p:cNvPr id="101" name="Text 0"/>
          <p:cNvSpPr/>
          <p:nvPr/>
        </p:nvSpPr>
        <p:spPr>
          <a:xfrm>
            <a:off x="837720" y="4081320"/>
            <a:ext cx="10927080" cy="70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499"/>
              </a:lnSpc>
              <a:tabLst>
                <a:tab algn="l" pos="0"/>
              </a:tabLst>
            </a:pPr>
            <a:r>
              <a:rPr b="0" lang="en-US" sz="4400" spc="-1" strike="noStrike">
                <a:solidFill>
                  <a:srgbClr val="051d3a"/>
                </a:solidFill>
                <a:latin typeface="Funnel Display"/>
                <a:ea typeface="Funnel Display"/>
              </a:rPr>
              <a:t>Recovery Techniques: Immediate Update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Shape 1"/>
          <p:cNvSpPr/>
          <p:nvPr/>
        </p:nvSpPr>
        <p:spPr>
          <a:xfrm>
            <a:off x="837720" y="5144400"/>
            <a:ext cx="538200" cy="538200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Text 2"/>
          <p:cNvSpPr/>
          <p:nvPr/>
        </p:nvSpPr>
        <p:spPr>
          <a:xfrm>
            <a:off x="1615680" y="522648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2b3541"/>
                </a:solidFill>
                <a:latin typeface="Funnel Display"/>
                <a:ea typeface="Funnel Display"/>
              </a:rPr>
              <a:t>Instant Data Writing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Text 3"/>
          <p:cNvSpPr/>
          <p:nvPr/>
        </p:nvSpPr>
        <p:spPr>
          <a:xfrm>
            <a:off x="1615680" y="5722200"/>
            <a:ext cx="3340800" cy="76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2b3541"/>
                </a:solidFill>
                <a:latin typeface="Funnel Sans"/>
                <a:ea typeface="Funnel Sans"/>
              </a:rPr>
              <a:t>Database updates happen immediately with transactions.</a:t>
            </a:r>
            <a:endParaRPr b="0" lang="en-IN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Shape 4"/>
          <p:cNvSpPr/>
          <p:nvPr/>
        </p:nvSpPr>
        <p:spPr>
          <a:xfrm>
            <a:off x="5255640" y="5144400"/>
            <a:ext cx="538200" cy="538200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Text 5"/>
          <p:cNvSpPr/>
          <p:nvPr/>
        </p:nvSpPr>
        <p:spPr>
          <a:xfrm>
            <a:off x="6033600" y="522648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2b3541"/>
                </a:solidFill>
                <a:latin typeface="Funnel Display"/>
                <a:ea typeface="Funnel Display"/>
              </a:rPr>
              <a:t>Complex Recovery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Text 6"/>
          <p:cNvSpPr/>
          <p:nvPr/>
        </p:nvSpPr>
        <p:spPr>
          <a:xfrm>
            <a:off x="6033600" y="5722200"/>
            <a:ext cx="3340800" cy="76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2b3541"/>
                </a:solidFill>
                <a:latin typeface="Funnel Sans"/>
                <a:ea typeface="Funnel Sans"/>
              </a:rPr>
              <a:t>Requires redo and undo operations for consistency.</a:t>
            </a:r>
            <a:endParaRPr b="0" lang="en-IN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Shape 7"/>
          <p:cNvSpPr/>
          <p:nvPr/>
        </p:nvSpPr>
        <p:spPr>
          <a:xfrm>
            <a:off x="9673920" y="5144400"/>
            <a:ext cx="538200" cy="538200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Text 8"/>
          <p:cNvSpPr/>
          <p:nvPr/>
        </p:nvSpPr>
        <p:spPr>
          <a:xfrm>
            <a:off x="10451520" y="522648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2b3541"/>
                </a:solidFill>
                <a:latin typeface="Funnel Display"/>
                <a:ea typeface="Funnel Display"/>
              </a:rPr>
              <a:t>Faster Recovery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Text 9"/>
          <p:cNvSpPr/>
          <p:nvPr/>
        </p:nvSpPr>
        <p:spPr>
          <a:xfrm>
            <a:off x="10451520" y="5722200"/>
            <a:ext cx="3340800" cy="76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2b3541"/>
                </a:solidFill>
                <a:latin typeface="Funnel Sans"/>
                <a:ea typeface="Funnel Sans"/>
              </a:rPr>
              <a:t>Reduces recovery time by maintaining fresh data states.</a:t>
            </a:r>
            <a:endParaRPr b="0" lang="en-IN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Text 10"/>
          <p:cNvSpPr/>
          <p:nvPr/>
        </p:nvSpPr>
        <p:spPr>
          <a:xfrm>
            <a:off x="837720" y="6757560"/>
            <a:ext cx="1295460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2b3541"/>
                </a:solidFill>
                <a:latin typeface="Funnel Sans"/>
                <a:ea typeface="Funnel Sans"/>
              </a:rPr>
              <a:t>SQL Server employs immediate update as a standard practice.</a:t>
            </a:r>
            <a:endParaRPr b="0" lang="en-IN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"/>
          <p:cNvSpPr/>
          <p:nvPr/>
        </p:nvSpPr>
        <p:spPr>
          <a:xfrm>
            <a:off x="12480120" y="7592760"/>
            <a:ext cx="2042280" cy="60084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 0"/>
          <p:cNvSpPr/>
          <p:nvPr/>
        </p:nvSpPr>
        <p:spPr>
          <a:xfrm>
            <a:off x="837720" y="930240"/>
            <a:ext cx="7061760" cy="70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499"/>
              </a:lnSpc>
              <a:tabLst>
                <a:tab algn="l" pos="0"/>
              </a:tabLst>
            </a:pPr>
            <a:r>
              <a:rPr b="0" lang="en-US" sz="4400" spc="-1" strike="noStrike">
                <a:solidFill>
                  <a:srgbClr val="051d3a"/>
                </a:solidFill>
                <a:latin typeface="Funnel Display"/>
                <a:ea typeface="Funnel Display"/>
              </a:rPr>
              <a:t>Checkpointing Techniques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Text 1"/>
          <p:cNvSpPr/>
          <p:nvPr/>
        </p:nvSpPr>
        <p:spPr>
          <a:xfrm>
            <a:off x="1753200" y="374940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2b3541"/>
                </a:solidFill>
                <a:latin typeface="Funnel Display"/>
                <a:ea typeface="Funnel Display"/>
              </a:rPr>
              <a:t>Full Checkpoint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Text 2"/>
          <p:cNvSpPr/>
          <p:nvPr/>
        </p:nvSpPr>
        <p:spPr>
          <a:xfrm>
            <a:off x="837720" y="4244760"/>
            <a:ext cx="3731400" cy="76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ts val="2999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2b3541"/>
                </a:solidFill>
                <a:latin typeface="Funnel Sans"/>
                <a:ea typeface="Funnel Sans"/>
              </a:rPr>
              <a:t>Writes all dirty buffers to stable storage.</a:t>
            </a:r>
            <a:endParaRPr b="0" lang="en-IN" sz="18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6" name="Image 0" descr="preencoded.png"/>
          <p:cNvPicPr/>
          <p:nvPr/>
        </p:nvPicPr>
        <p:blipFill>
          <a:blip r:embed="rId1"/>
          <a:stretch/>
        </p:blipFill>
        <p:spPr>
          <a:xfrm>
            <a:off x="5048280" y="2112840"/>
            <a:ext cx="4533840" cy="4533840"/>
          </a:xfrm>
          <a:prstGeom prst="rect">
            <a:avLst/>
          </a:prstGeom>
          <a:ln w="0">
            <a:noFill/>
          </a:ln>
        </p:spPr>
      </p:pic>
      <p:sp>
        <p:nvSpPr>
          <p:cNvPr id="117" name="Text 3"/>
          <p:cNvSpPr/>
          <p:nvPr/>
        </p:nvSpPr>
        <p:spPr>
          <a:xfrm>
            <a:off x="5549040" y="4156200"/>
            <a:ext cx="357840" cy="44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501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2b3541"/>
                </a:solidFill>
                <a:latin typeface="Funnel Display"/>
                <a:ea typeface="Funnel Display"/>
              </a:rPr>
              <a:t>1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Text 4"/>
          <p:cNvSpPr/>
          <p:nvPr/>
        </p:nvSpPr>
        <p:spPr>
          <a:xfrm>
            <a:off x="9941400" y="2525760"/>
            <a:ext cx="318780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2b3541"/>
                </a:solidFill>
                <a:latin typeface="Funnel Display"/>
                <a:ea typeface="Funnel Display"/>
              </a:rPr>
              <a:t>Incremental Checkpoint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Text 5"/>
          <p:cNvSpPr/>
          <p:nvPr/>
        </p:nvSpPr>
        <p:spPr>
          <a:xfrm>
            <a:off x="9941400" y="3021480"/>
            <a:ext cx="3850920" cy="76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2b3541"/>
                </a:solidFill>
                <a:latin typeface="Funnel Sans"/>
                <a:ea typeface="Funnel Sans"/>
              </a:rPr>
              <a:t>Saves only recent changes since the last checkpoint.</a:t>
            </a:r>
            <a:endParaRPr b="0" lang="en-IN" sz="18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0" name="Image 1" descr="preencoded.png"/>
          <p:cNvPicPr/>
          <p:nvPr/>
        </p:nvPicPr>
        <p:blipFill>
          <a:blip r:embed="rId2"/>
          <a:stretch/>
        </p:blipFill>
        <p:spPr>
          <a:xfrm>
            <a:off x="5048280" y="2112840"/>
            <a:ext cx="4533840" cy="4533840"/>
          </a:xfrm>
          <a:prstGeom prst="rect">
            <a:avLst/>
          </a:prstGeom>
          <a:ln w="0">
            <a:noFill/>
          </a:ln>
        </p:spPr>
      </p:pic>
      <p:sp>
        <p:nvSpPr>
          <p:cNvPr id="121" name="Text 6"/>
          <p:cNvSpPr/>
          <p:nvPr/>
        </p:nvSpPr>
        <p:spPr>
          <a:xfrm>
            <a:off x="7929720" y="2781720"/>
            <a:ext cx="357840" cy="44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501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2b3541"/>
                </a:solidFill>
                <a:latin typeface="Funnel Display"/>
                <a:ea typeface="Funnel Display"/>
              </a:rPr>
              <a:t>2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Text 7"/>
          <p:cNvSpPr/>
          <p:nvPr/>
        </p:nvSpPr>
        <p:spPr>
          <a:xfrm>
            <a:off x="9941400" y="497268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2b3541"/>
                </a:solidFill>
                <a:latin typeface="Funnel Display"/>
                <a:ea typeface="Funnel Display"/>
              </a:rPr>
              <a:t>Fuzzy Checkpoint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Text 8"/>
          <p:cNvSpPr/>
          <p:nvPr/>
        </p:nvSpPr>
        <p:spPr>
          <a:xfrm>
            <a:off x="9941400" y="5468040"/>
            <a:ext cx="3850920" cy="76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2b3541"/>
                </a:solidFill>
                <a:latin typeface="Funnel Sans"/>
                <a:ea typeface="Funnel Sans"/>
              </a:rPr>
              <a:t>Allows ongoing transactions during checkpointing.</a:t>
            </a:r>
            <a:endParaRPr b="0" lang="en-IN" sz="18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4" name="Image 2" descr="preencoded.png"/>
          <p:cNvPicPr/>
          <p:nvPr/>
        </p:nvPicPr>
        <p:blipFill>
          <a:blip r:embed="rId3"/>
          <a:stretch/>
        </p:blipFill>
        <p:spPr>
          <a:xfrm>
            <a:off x="5048280" y="2112840"/>
            <a:ext cx="4533840" cy="4533840"/>
          </a:xfrm>
          <a:prstGeom prst="rect">
            <a:avLst/>
          </a:prstGeom>
          <a:ln w="0">
            <a:noFill/>
          </a:ln>
        </p:spPr>
      </p:pic>
      <p:sp>
        <p:nvSpPr>
          <p:cNvPr id="125" name="Text 9"/>
          <p:cNvSpPr/>
          <p:nvPr/>
        </p:nvSpPr>
        <p:spPr>
          <a:xfrm>
            <a:off x="7929720" y="5530320"/>
            <a:ext cx="357840" cy="44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501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2b3541"/>
                </a:solidFill>
                <a:latin typeface="Funnel Display"/>
                <a:ea typeface="Funnel Display"/>
              </a:rPr>
              <a:t>3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 10"/>
          <p:cNvSpPr/>
          <p:nvPr/>
        </p:nvSpPr>
        <p:spPr>
          <a:xfrm>
            <a:off x="837720" y="6916320"/>
            <a:ext cx="1295460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2b3541"/>
                </a:solidFill>
                <a:latin typeface="Funnel Sans"/>
                <a:ea typeface="Funnel Sans"/>
              </a:rPr>
              <a:t>DB2 uses fuzzy checkpointing to minimize downtime.</a:t>
            </a:r>
            <a:endParaRPr b="0" lang="en-IN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"/>
          <p:cNvSpPr/>
          <p:nvPr/>
        </p:nvSpPr>
        <p:spPr>
          <a:xfrm>
            <a:off x="12480120" y="7592760"/>
            <a:ext cx="2042280" cy="60084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882520"/>
          </a:xfrm>
          <a:prstGeom prst="rect">
            <a:avLst/>
          </a:prstGeom>
          <a:ln w="0">
            <a:noFill/>
          </a:ln>
        </p:spPr>
      </p:pic>
      <p:sp>
        <p:nvSpPr>
          <p:cNvPr id="129" name="Text 0"/>
          <p:cNvSpPr/>
          <p:nvPr/>
        </p:nvSpPr>
        <p:spPr>
          <a:xfrm>
            <a:off x="807120" y="3519000"/>
            <a:ext cx="6789960" cy="67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301"/>
              </a:lnSpc>
              <a:tabLst>
                <a:tab algn="l" pos="0"/>
              </a:tabLst>
            </a:pPr>
            <a:r>
              <a:rPr b="0" lang="en-US" sz="4250" spc="-1" strike="noStrike">
                <a:solidFill>
                  <a:srgbClr val="051d3a"/>
                </a:solidFill>
                <a:latin typeface="Funnel Display"/>
                <a:ea typeface="Funnel Display"/>
              </a:rPr>
              <a:t>ARIES Recovery Algorithm</a:t>
            </a:r>
            <a:endParaRPr b="0" lang="en-IN" sz="4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Shape 1"/>
          <p:cNvSpPr/>
          <p:nvPr/>
        </p:nvSpPr>
        <p:spPr>
          <a:xfrm>
            <a:off x="807120" y="4543200"/>
            <a:ext cx="518400" cy="518400"/>
          </a:xfrm>
          <a:prstGeom prst="roundRect">
            <a:avLst>
              <a:gd name="adj" fmla="val 18668"/>
            </a:avLst>
          </a:prstGeom>
          <a:solidFill>
            <a:srgbClr val="faf5eb"/>
          </a:solidFill>
          <a:ln w="7620">
            <a:solidFill>
              <a:srgbClr val="d5cdb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Text 2"/>
          <p:cNvSpPr/>
          <p:nvPr/>
        </p:nvSpPr>
        <p:spPr>
          <a:xfrm>
            <a:off x="1556640" y="4622400"/>
            <a:ext cx="271296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2100" spc="-1" strike="noStrike">
                <a:solidFill>
                  <a:srgbClr val="2b3541"/>
                </a:solidFill>
                <a:latin typeface="Funnel Display"/>
                <a:ea typeface="Funnel Display"/>
              </a:rPr>
              <a:t>What is ARIES?</a:t>
            </a: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Text 3"/>
          <p:cNvSpPr/>
          <p:nvPr/>
        </p:nvSpPr>
        <p:spPr>
          <a:xfrm>
            <a:off x="1556640" y="5099760"/>
            <a:ext cx="5614200" cy="7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2b3541"/>
                </a:solidFill>
                <a:latin typeface="Funnel Sans"/>
                <a:ea typeface="Funnel Sans"/>
              </a:rPr>
              <a:t>Recovery and Isolation Exploiting Semantics algorithm.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Shape 4"/>
          <p:cNvSpPr/>
          <p:nvPr/>
        </p:nvSpPr>
        <p:spPr>
          <a:xfrm>
            <a:off x="7459560" y="4543200"/>
            <a:ext cx="518400" cy="518400"/>
          </a:xfrm>
          <a:prstGeom prst="roundRect">
            <a:avLst>
              <a:gd name="adj" fmla="val 18668"/>
            </a:avLst>
          </a:prstGeom>
          <a:solidFill>
            <a:srgbClr val="faf5eb"/>
          </a:solidFill>
          <a:ln w="7620">
            <a:solidFill>
              <a:srgbClr val="d5cdb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Text 5"/>
          <p:cNvSpPr/>
          <p:nvPr/>
        </p:nvSpPr>
        <p:spPr>
          <a:xfrm>
            <a:off x="8208720" y="4622400"/>
            <a:ext cx="271296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2100" spc="-1" strike="noStrike">
                <a:solidFill>
                  <a:srgbClr val="2b3541"/>
                </a:solidFill>
                <a:latin typeface="Funnel Display"/>
                <a:ea typeface="Funnel Display"/>
              </a:rPr>
              <a:t>Core Components</a:t>
            </a: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Text 6"/>
          <p:cNvSpPr/>
          <p:nvPr/>
        </p:nvSpPr>
        <p:spPr>
          <a:xfrm>
            <a:off x="8208720" y="5099760"/>
            <a:ext cx="5614200" cy="7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2b3541"/>
                </a:solidFill>
                <a:latin typeface="Funnel Sans"/>
                <a:ea typeface="Funnel Sans"/>
              </a:rPr>
              <a:t>Combines WAL, checkpointing, and transaction management.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Shape 7"/>
          <p:cNvSpPr/>
          <p:nvPr/>
        </p:nvSpPr>
        <p:spPr>
          <a:xfrm>
            <a:off x="807120" y="6298920"/>
            <a:ext cx="518400" cy="518400"/>
          </a:xfrm>
          <a:prstGeom prst="roundRect">
            <a:avLst>
              <a:gd name="adj" fmla="val 18668"/>
            </a:avLst>
          </a:prstGeom>
          <a:solidFill>
            <a:srgbClr val="faf5eb"/>
          </a:solidFill>
          <a:ln w="7620">
            <a:solidFill>
              <a:srgbClr val="d5cdb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Text 8"/>
          <p:cNvSpPr/>
          <p:nvPr/>
        </p:nvSpPr>
        <p:spPr>
          <a:xfrm>
            <a:off x="1556640" y="6378120"/>
            <a:ext cx="271296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2100" spc="-1" strike="noStrike">
                <a:solidFill>
                  <a:srgbClr val="2b3541"/>
                </a:solidFill>
                <a:latin typeface="Funnel Display"/>
                <a:ea typeface="Funnel Display"/>
              </a:rPr>
              <a:t>Usage</a:t>
            </a: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Text 9"/>
          <p:cNvSpPr/>
          <p:nvPr/>
        </p:nvSpPr>
        <p:spPr>
          <a:xfrm>
            <a:off x="1556640" y="6855480"/>
            <a:ext cx="5614200" cy="7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2b3541"/>
                </a:solidFill>
                <a:latin typeface="Funnel Sans"/>
                <a:ea typeface="Funnel Sans"/>
              </a:rPr>
              <a:t>Implemented in IBM DB2 and other advanced systems.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Shape 10"/>
          <p:cNvSpPr/>
          <p:nvPr/>
        </p:nvSpPr>
        <p:spPr>
          <a:xfrm>
            <a:off x="7459560" y="6298920"/>
            <a:ext cx="518400" cy="518400"/>
          </a:xfrm>
          <a:prstGeom prst="roundRect">
            <a:avLst>
              <a:gd name="adj" fmla="val 18668"/>
            </a:avLst>
          </a:prstGeom>
          <a:solidFill>
            <a:srgbClr val="faf5eb"/>
          </a:solidFill>
          <a:ln w="7620">
            <a:solidFill>
              <a:srgbClr val="d5cdb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Text 11"/>
          <p:cNvSpPr/>
          <p:nvPr/>
        </p:nvSpPr>
        <p:spPr>
          <a:xfrm>
            <a:off x="8208720" y="6378120"/>
            <a:ext cx="271296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2100" spc="-1" strike="noStrike">
                <a:solidFill>
                  <a:srgbClr val="2b3541"/>
                </a:solidFill>
                <a:latin typeface="Funnel Display"/>
                <a:ea typeface="Funnel Display"/>
              </a:rPr>
              <a:t>Capabilities</a:t>
            </a: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Text 12"/>
          <p:cNvSpPr/>
          <p:nvPr/>
        </p:nvSpPr>
        <p:spPr>
          <a:xfrm>
            <a:off x="8208720" y="6855480"/>
            <a:ext cx="5614200" cy="36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2b3541"/>
                </a:solidFill>
                <a:latin typeface="Funnel Sans"/>
                <a:ea typeface="Funnel Sans"/>
              </a:rPr>
              <a:t>Supports fine-grained locking and page-level recovery.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"/>
          <p:cNvSpPr/>
          <p:nvPr/>
        </p:nvSpPr>
        <p:spPr>
          <a:xfrm>
            <a:off x="12480120" y="7592760"/>
            <a:ext cx="2042280" cy="60084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953440"/>
          </a:xfrm>
          <a:prstGeom prst="rect">
            <a:avLst/>
          </a:prstGeom>
          <a:ln w="0">
            <a:noFill/>
          </a:ln>
        </p:spPr>
      </p:pic>
      <p:sp>
        <p:nvSpPr>
          <p:cNvPr id="144" name="Text 0"/>
          <p:cNvSpPr/>
          <p:nvPr/>
        </p:nvSpPr>
        <p:spPr>
          <a:xfrm>
            <a:off x="826920" y="3605400"/>
            <a:ext cx="11552040" cy="69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451"/>
              </a:lnSpc>
              <a:tabLst>
                <a:tab algn="l" pos="0"/>
              </a:tabLst>
            </a:pPr>
            <a:r>
              <a:rPr b="0" lang="en-US" sz="4350" spc="-1" strike="noStrike">
                <a:solidFill>
                  <a:srgbClr val="051d3a"/>
                </a:solidFill>
                <a:latin typeface="Funnel Display"/>
                <a:ea typeface="Funnel Display"/>
              </a:rPr>
              <a:t>Conclusion: Importance of Robust Recovery</a:t>
            </a:r>
            <a:endParaRPr b="0" lang="en-IN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Shape 1"/>
          <p:cNvSpPr/>
          <p:nvPr/>
        </p:nvSpPr>
        <p:spPr>
          <a:xfrm>
            <a:off x="826920" y="5718240"/>
            <a:ext cx="2977920" cy="235800"/>
          </a:xfrm>
          <a:prstGeom prst="roundRect">
            <a:avLst>
              <a:gd name="adj" fmla="val 42017"/>
            </a:avLst>
          </a:prstGeom>
          <a:solidFill>
            <a:srgbClr val="faf5eb"/>
          </a:solidFill>
          <a:ln w="7620">
            <a:solidFill>
              <a:srgbClr val="d5cdb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 2"/>
          <p:cNvSpPr/>
          <p:nvPr/>
        </p:nvSpPr>
        <p:spPr>
          <a:xfrm>
            <a:off x="826920" y="6309000"/>
            <a:ext cx="2779920" cy="3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2150" spc="-1" strike="noStrike">
                <a:solidFill>
                  <a:srgbClr val="2b3541"/>
                </a:solidFill>
                <a:latin typeface="Funnel Display"/>
                <a:ea typeface="Funnel Display"/>
              </a:rPr>
              <a:t>Data Durability</a:t>
            </a:r>
            <a:endParaRPr b="0" lang="en-IN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Text 3"/>
          <p:cNvSpPr/>
          <p:nvPr/>
        </p:nvSpPr>
        <p:spPr>
          <a:xfrm>
            <a:off x="826920" y="6797880"/>
            <a:ext cx="2977920" cy="75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51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2b3541"/>
                </a:solidFill>
                <a:latin typeface="Funnel Sans"/>
                <a:ea typeface="Funnel Sans"/>
              </a:rPr>
              <a:t>Recovery ensures that data is not lost after failures.</a:t>
            </a:r>
            <a:endParaRPr b="0" lang="en-IN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Shape 4"/>
          <p:cNvSpPr/>
          <p:nvPr/>
        </p:nvSpPr>
        <p:spPr>
          <a:xfrm>
            <a:off x="4159800" y="5363640"/>
            <a:ext cx="2977920" cy="235800"/>
          </a:xfrm>
          <a:prstGeom prst="roundRect">
            <a:avLst>
              <a:gd name="adj" fmla="val 42017"/>
            </a:avLst>
          </a:prstGeom>
          <a:solidFill>
            <a:srgbClr val="faf5eb"/>
          </a:solidFill>
          <a:ln w="7620">
            <a:solidFill>
              <a:srgbClr val="d5cdb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Text 5"/>
          <p:cNvSpPr/>
          <p:nvPr/>
        </p:nvSpPr>
        <p:spPr>
          <a:xfrm>
            <a:off x="4159800" y="5954400"/>
            <a:ext cx="2779920" cy="3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2150" spc="-1" strike="noStrike">
                <a:solidFill>
                  <a:srgbClr val="2b3541"/>
                </a:solidFill>
                <a:latin typeface="Funnel Display"/>
                <a:ea typeface="Funnel Display"/>
              </a:rPr>
              <a:t>Reduced Downtime</a:t>
            </a:r>
            <a:endParaRPr b="0" lang="en-IN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Text 6"/>
          <p:cNvSpPr/>
          <p:nvPr/>
        </p:nvSpPr>
        <p:spPr>
          <a:xfrm>
            <a:off x="4159800" y="6443640"/>
            <a:ext cx="2977920" cy="113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51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2b3541"/>
                </a:solidFill>
                <a:latin typeface="Funnel Sans"/>
                <a:ea typeface="Funnel Sans"/>
              </a:rPr>
              <a:t>Minimizes system outage, enhancing business continuity.</a:t>
            </a:r>
            <a:endParaRPr b="0" lang="en-IN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Shape 7"/>
          <p:cNvSpPr/>
          <p:nvPr/>
        </p:nvSpPr>
        <p:spPr>
          <a:xfrm>
            <a:off x="7492320" y="5009400"/>
            <a:ext cx="2977920" cy="235800"/>
          </a:xfrm>
          <a:prstGeom prst="roundRect">
            <a:avLst>
              <a:gd name="adj" fmla="val 42017"/>
            </a:avLst>
          </a:prstGeom>
          <a:solidFill>
            <a:srgbClr val="faf5eb"/>
          </a:solidFill>
          <a:ln w="7620">
            <a:solidFill>
              <a:srgbClr val="d5cdb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Text 8"/>
          <p:cNvSpPr/>
          <p:nvPr/>
        </p:nvSpPr>
        <p:spPr>
          <a:xfrm>
            <a:off x="7492320" y="5600160"/>
            <a:ext cx="2779920" cy="3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2150" spc="-1" strike="noStrike">
                <a:solidFill>
                  <a:srgbClr val="2b3541"/>
                </a:solidFill>
                <a:latin typeface="Funnel Display"/>
                <a:ea typeface="Funnel Display"/>
              </a:rPr>
              <a:t>Maintaining Trust</a:t>
            </a:r>
            <a:endParaRPr b="0" lang="en-IN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Text 9"/>
          <p:cNvSpPr/>
          <p:nvPr/>
        </p:nvSpPr>
        <p:spPr>
          <a:xfrm>
            <a:off x="7492320" y="6089040"/>
            <a:ext cx="2977920" cy="113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51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2b3541"/>
                </a:solidFill>
                <a:latin typeface="Funnel Sans"/>
                <a:ea typeface="Funnel Sans"/>
              </a:rPr>
              <a:t>Reliable recovery builds user and customer confidence.</a:t>
            </a:r>
            <a:endParaRPr b="0" lang="en-IN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Shape 10"/>
          <p:cNvSpPr/>
          <p:nvPr/>
        </p:nvSpPr>
        <p:spPr>
          <a:xfrm>
            <a:off x="10825200" y="4654800"/>
            <a:ext cx="2977920" cy="235800"/>
          </a:xfrm>
          <a:prstGeom prst="roundRect">
            <a:avLst>
              <a:gd name="adj" fmla="val 42017"/>
            </a:avLst>
          </a:prstGeom>
          <a:solidFill>
            <a:srgbClr val="faf5eb"/>
          </a:solidFill>
          <a:ln w="7620">
            <a:solidFill>
              <a:srgbClr val="d5cdb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Text 11"/>
          <p:cNvSpPr/>
          <p:nvPr/>
        </p:nvSpPr>
        <p:spPr>
          <a:xfrm>
            <a:off x="10825200" y="5245560"/>
            <a:ext cx="2779920" cy="3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2150" spc="-1" strike="noStrike">
                <a:solidFill>
                  <a:srgbClr val="2b3541"/>
                </a:solidFill>
                <a:latin typeface="Funnel Display"/>
                <a:ea typeface="Funnel Display"/>
              </a:rPr>
              <a:t>Ongoing Innovation</a:t>
            </a:r>
            <a:endParaRPr b="0" lang="en-IN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Text 12"/>
          <p:cNvSpPr/>
          <p:nvPr/>
        </p:nvSpPr>
        <p:spPr>
          <a:xfrm>
            <a:off x="10825200" y="5734800"/>
            <a:ext cx="2977920" cy="113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51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2b3541"/>
                </a:solidFill>
                <a:latin typeface="Funnel Sans"/>
                <a:ea typeface="Funnel Sans"/>
              </a:rPr>
              <a:t>Advances improve efficiency and reliability continuously.</a:t>
            </a:r>
            <a:endParaRPr b="0" lang="en-IN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"/>
          <p:cNvSpPr/>
          <p:nvPr/>
        </p:nvSpPr>
        <p:spPr>
          <a:xfrm>
            <a:off x="12480120" y="7592760"/>
            <a:ext cx="2042280" cy="60084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LibreOffice/24.2.7.2$Linux_X86_64 LibreOffice_project/420$Build-2</Application>
  <AppVersion>15.0000</AppVersion>
  <Words>0</Words>
  <Paragraphs>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2025-05-20T06:25:50Z</dcterms:created>
  <dc:creator>PptxGenJS</dc:creator>
  <dc:description/>
  <dc:language>en-IN</dc:language>
  <cp:lastModifiedBy/>
  <dcterms:modified xsi:type="dcterms:W3CDTF">2025-05-20T11:58:37Z</dcterms:modified>
  <cp:revision>2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9</vt:i4>
  </property>
  <property fmtid="{D5CDD505-2E9C-101B-9397-08002B2CF9AE}" pid="3" name="PresentationFormat">
    <vt:lpwstr>On-screen Show (16:9)</vt:lpwstr>
  </property>
  <property fmtid="{D5CDD505-2E9C-101B-9397-08002B2CF9AE}" pid="4" name="Slides">
    <vt:i4>9</vt:i4>
  </property>
</Properties>
</file>